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4572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9144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13716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18288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22860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27432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32004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36576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81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solidFill>
            <a:schemeClr val="accent1">
              <a:lumOff val="16847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838383"/>
              </a:solidFill>
              <a:prstDash val="solid"/>
              <a:miter lim="400000"/>
            </a:ln>
          </a:left>
          <a:right>
            <a:ln w="12700" cap="flat">
              <a:solidFill>
                <a:srgbClr val="838383"/>
              </a:solidFill>
              <a:prstDash val="solid"/>
              <a:miter lim="400000"/>
            </a:ln>
          </a:right>
          <a:top>
            <a:ln w="12700" cap="flat">
              <a:solidFill>
                <a:srgbClr val="838383"/>
              </a:solidFill>
              <a:prstDash val="solid"/>
              <a:miter lim="400000"/>
            </a:ln>
          </a:top>
          <a:bottom>
            <a:ln w="12700" cap="flat">
              <a:solidFill>
                <a:srgbClr val="838383"/>
              </a:solidFill>
              <a:prstDash val="solid"/>
              <a:miter lim="400000"/>
            </a:ln>
          </a:bottom>
          <a:insideH>
            <a:ln w="12700" cap="flat">
              <a:solidFill>
                <a:srgbClr val="838383"/>
              </a:solidFill>
              <a:prstDash val="solid"/>
              <a:miter lim="400000"/>
            </a:ln>
          </a:insideH>
          <a:insideV>
            <a:ln w="12700" cap="flat">
              <a:solidFill>
                <a:srgbClr val="83838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808080"/>
              </a:solidFill>
              <a:prstDash val="solid"/>
              <a:miter lim="400000"/>
            </a:ln>
          </a:right>
          <a:top>
            <a:ln w="12700" cap="flat">
              <a:solidFill>
                <a:srgbClr val="808080"/>
              </a:solidFill>
              <a:prstDash val="solid"/>
              <a:miter lim="400000"/>
            </a:ln>
          </a:top>
          <a:bottom>
            <a:ln w="12700" cap="flat">
              <a:solidFill>
                <a:srgbClr val="808080"/>
              </a:solidFill>
              <a:prstDash val="solid"/>
              <a:miter lim="400000"/>
            </a:ln>
          </a:bottom>
          <a:insideH>
            <a:ln w="12700" cap="flat">
              <a:solidFill>
                <a:srgbClr val="808080"/>
              </a:solidFill>
              <a:prstDash val="solid"/>
              <a:miter lim="400000"/>
            </a:ln>
          </a:insideH>
          <a:insideV>
            <a:ln w="12700" cap="flat">
              <a:solidFill>
                <a:srgbClr val="808080"/>
              </a:solidFill>
              <a:prstDash val="solid"/>
              <a:miter lim="400000"/>
            </a:ln>
          </a:insideV>
        </a:tcBdr>
        <a:fill>
          <a:solidFill>
            <a:srgbClr val="88FA4F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chemeClr val="accent3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60D937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 b="def" i="def"/>
      <a:tcStyle>
        <a:tcBdr/>
        <a:fill>
          <a:solidFill>
            <a:schemeClr val="accent4">
              <a:hueOff val="348544"/>
              <a:lumOff val="7139"/>
            </a:schemeClr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8BB00"/>
          </a:solidFill>
        </a:fill>
      </a:tcStyle>
    </a:firstCol>
    <a:la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38100" cap="flat">
              <a:solidFill>
                <a:srgbClr val="F8BA00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464646"/>
              </a:solidFill>
              <a:prstDash val="solid"/>
              <a:miter lim="400000"/>
            </a:ln>
          </a:left>
          <a:right>
            <a:ln w="12700" cap="flat">
              <a:solidFill>
                <a:srgbClr val="464646"/>
              </a:solidFill>
              <a:prstDash val="solid"/>
              <a:miter lim="400000"/>
            </a:ln>
          </a:right>
          <a:top>
            <a:ln w="12700" cap="flat">
              <a:solidFill>
                <a:srgbClr val="464646"/>
              </a:solidFill>
              <a:prstDash val="solid"/>
              <a:miter lim="400000"/>
            </a:ln>
          </a:top>
          <a:bottom>
            <a:ln w="12700" cap="flat">
              <a:solidFill>
                <a:srgbClr val="464646"/>
              </a:solidFill>
              <a:prstDash val="solid"/>
              <a:miter lim="400000"/>
            </a:ln>
          </a:bottom>
          <a:insideH>
            <a:ln w="12700" cap="flat">
              <a:solidFill>
                <a:srgbClr val="464646"/>
              </a:solidFill>
              <a:prstDash val="solid"/>
              <a:miter lim="400000"/>
            </a:ln>
          </a:insideH>
          <a:insideV>
            <a:ln w="12700" cap="flat">
              <a:solidFill>
                <a:srgbClr val="46464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D4D5D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C3C3C3"/>
              </a:solidFill>
              <a:prstDash val="solid"/>
              <a:miter lim="400000"/>
            </a:ln>
          </a:top>
          <a:bottom>
            <a:ln w="12700" cap="flat">
              <a:solidFill>
                <a:srgbClr val="C3C3C3"/>
              </a:solidFill>
              <a:prstDash val="solid"/>
              <a:miter lim="400000"/>
            </a:ln>
          </a:bottom>
          <a:insideH>
            <a:ln w="12700" cap="flat">
              <a:solidFill>
                <a:srgbClr val="C3C3C3"/>
              </a:solidFill>
              <a:prstDash val="solid"/>
              <a:miter lim="400000"/>
            </a:ln>
          </a:insideH>
          <a:insideV>
            <a:ln w="12700" cap="flat">
              <a:solidFill>
                <a:srgbClr val="C3C3C3"/>
              </a:solidFill>
              <a:prstDash val="solid"/>
              <a:miter lim="400000"/>
            </a:ln>
          </a:insideV>
        </a:tcBdr>
        <a:fill>
          <a:solidFill>
            <a:srgbClr val="CB2A7B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38100" cap="flat">
              <a:solidFill>
                <a:srgbClr val="CB297B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991A5F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6C6C6C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6C6C6C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6C6C6C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D6DCE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49" name="Shape 149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hor and Date"/>
          <p:cNvSpPr txBox="1"/>
          <p:nvPr>
            <p:ph type="body" sz="quarter" idx="21" hasCustomPrompt="1"/>
          </p:nvPr>
        </p:nvSpPr>
        <p:spPr>
          <a:xfrm>
            <a:off x="1201340" y="11859862"/>
            <a:ext cx="21971003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3600"/>
            </a:lvl1pPr>
          </a:lstStyle>
          <a:p>
            <a:pPr/>
            <a:r>
              <a:t>Author and Date</a:t>
            </a:r>
          </a:p>
        </p:txBody>
      </p:sp>
      <p:sp>
        <p:nvSpPr>
          <p:cNvPr id="12" name="Presentation Title"/>
          <p:cNvSpPr txBox="1"/>
          <p:nvPr>
            <p:ph type="title" hasCustomPrompt="1"/>
          </p:nvPr>
        </p:nvSpPr>
        <p:spPr>
          <a:xfrm>
            <a:off x="1206496" y="2574991"/>
            <a:ext cx="21971004" cy="4648201"/>
          </a:xfrm>
          <a:prstGeom prst="rect">
            <a:avLst/>
          </a:prstGeom>
        </p:spPr>
        <p:txBody>
          <a:bodyPr anchor="b"/>
          <a:lstStyle>
            <a:lvl1pPr>
              <a:defRPr spc="-232" sz="11600"/>
            </a:lvl1pPr>
          </a:lstStyle>
          <a:p>
            <a:pPr/>
            <a:r>
              <a:t>Presentation Title</a:t>
            </a:r>
          </a:p>
        </p:txBody>
      </p:sp>
      <p:sp>
        <p:nvSpPr>
          <p:cNvPr id="13" name="Body Level One…"/>
          <p:cNvSpPr txBox="1"/>
          <p:nvPr>
            <p:ph type="body" sz="quarter" idx="1" hasCustomPrompt="1"/>
          </p:nvPr>
        </p:nvSpPr>
        <p:spPr>
          <a:xfrm>
            <a:off x="1201342" y="7223190"/>
            <a:ext cx="21971001" cy="1905001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5pPr>
          </a:lstStyle>
          <a:p>
            <a:pPr/>
            <a:r>
              <a:t>Presentation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Body Level One…"/>
          <p:cNvSpPr txBox="1"/>
          <p:nvPr>
            <p:ph type="body" sz="half" idx="1" hasCustomPrompt="1"/>
          </p:nvPr>
        </p:nvSpPr>
        <p:spPr>
          <a:xfrm>
            <a:off x="1206500" y="4920843"/>
            <a:ext cx="21971000" cy="387431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pPr/>
            <a:r>
              <a:t>Statement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9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ig F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Body Level One…"/>
          <p:cNvSpPr txBox="1"/>
          <p:nvPr>
            <p:ph type="body" idx="1" hasCustomPrompt="1"/>
          </p:nvPr>
        </p:nvSpPr>
        <p:spPr>
          <a:xfrm>
            <a:off x="1206500" y="1075927"/>
            <a:ext cx="21971000" cy="7241584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5pPr>
          </a:lstStyle>
          <a:p>
            <a:pPr/>
            <a:r>
              <a:t>100%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07" name="Fact information"/>
          <p:cNvSpPr txBox="1"/>
          <p:nvPr>
            <p:ph type="body" sz="quarter" idx="21" hasCustomPrompt="1"/>
          </p:nvPr>
        </p:nvSpPr>
        <p:spPr>
          <a:xfrm>
            <a:off x="1206500" y="8262180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Fact information</a:t>
            </a:r>
          </a:p>
        </p:txBody>
      </p:sp>
      <p:sp>
        <p:nvSpPr>
          <p:cNvPr id="10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Attribution"/>
          <p:cNvSpPr txBox="1"/>
          <p:nvPr>
            <p:ph type="body" sz="quarter" idx="21" hasCustomPrompt="1"/>
          </p:nvPr>
        </p:nvSpPr>
        <p:spPr>
          <a:xfrm>
            <a:off x="2430025" y="10675453"/>
            <a:ext cx="20200052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3600"/>
            </a:lvl1pPr>
          </a:lstStyle>
          <a:p>
            <a:pPr/>
            <a:r>
              <a:t>Attribution</a:t>
            </a:r>
          </a:p>
        </p:txBody>
      </p:sp>
      <p:sp>
        <p:nvSpPr>
          <p:cNvPr id="116" name="Body Level One…"/>
          <p:cNvSpPr txBox="1"/>
          <p:nvPr>
            <p:ph type="body" sz="half" idx="1" hasCustomPrompt="1"/>
          </p:nvPr>
        </p:nvSpPr>
        <p:spPr>
          <a:xfrm>
            <a:off x="1753923" y="4939860"/>
            <a:ext cx="20876154" cy="3836280"/>
          </a:xfrm>
          <a:prstGeom prst="rect">
            <a:avLst/>
          </a:prstGeom>
        </p:spPr>
        <p:txBody>
          <a:bodyPr/>
          <a:lstStyle>
            <a:lvl1pPr marL="638923" indent="-4699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638923" indent="-127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638923" indent="4445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638923" indent="9017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638923" indent="13589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pPr/>
            <a:r>
              <a:t>“Notable Quote”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1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Bowl of salad with fried rice, boiled eggs, and chopsticks"/>
          <p:cNvSpPr/>
          <p:nvPr>
            <p:ph type="pic" sz="quarter" idx="21"/>
          </p:nvPr>
        </p:nvSpPr>
        <p:spPr>
          <a:xfrm>
            <a:off x="15760700" y="1016000"/>
            <a:ext cx="7439099" cy="594967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5" name="Bowl with salmon cakes, salad, and hummus "/>
          <p:cNvSpPr/>
          <p:nvPr>
            <p:ph type="pic" sz="half" idx="22"/>
          </p:nvPr>
        </p:nvSpPr>
        <p:spPr>
          <a:xfrm>
            <a:off x="13500100" y="3978275"/>
            <a:ext cx="10439400" cy="1215018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6" name="Bowl of pappardelle pasta with parsley butter, roasted hazelnuts, and shaved parmesan cheese"/>
          <p:cNvSpPr/>
          <p:nvPr>
            <p:ph type="pic" idx="23"/>
          </p:nvPr>
        </p:nvSpPr>
        <p:spPr>
          <a:xfrm>
            <a:off x="-139700" y="495300"/>
            <a:ext cx="16611600" cy="124587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bowl of salad with fried rice, boiled eggs, and chopsticks"/>
          <p:cNvSpPr/>
          <p:nvPr>
            <p:ph type="pic" idx="21"/>
          </p:nvPr>
        </p:nvSpPr>
        <p:spPr>
          <a:xfrm>
            <a:off x="-1333500" y="-5524500"/>
            <a:ext cx="27051000" cy="216408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3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Avocados and limes"/>
          <p:cNvSpPr/>
          <p:nvPr>
            <p:ph type="pic" idx="21"/>
          </p:nvPr>
        </p:nvSpPr>
        <p:spPr>
          <a:xfrm>
            <a:off x="-1155700" y="-1295400"/>
            <a:ext cx="26746200" cy="1601893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2" name="Presentation Title"/>
          <p:cNvSpPr txBox="1"/>
          <p:nvPr>
            <p:ph type="title" hasCustomPrompt="1"/>
          </p:nvPr>
        </p:nvSpPr>
        <p:spPr>
          <a:xfrm>
            <a:off x="1206500" y="7124700"/>
            <a:ext cx="21971000" cy="4648200"/>
          </a:xfrm>
          <a:prstGeom prst="rect">
            <a:avLst/>
          </a:prstGeom>
        </p:spPr>
        <p:txBody>
          <a:bodyPr anchor="b"/>
          <a:lstStyle>
            <a:lvl1pPr>
              <a:defRPr spc="-232" sz="11600"/>
            </a:lvl1pPr>
          </a:lstStyle>
          <a:p>
            <a:pPr/>
            <a:r>
              <a:t>Presentation Title</a:t>
            </a:r>
          </a:p>
        </p:txBody>
      </p:sp>
      <p:sp>
        <p:nvSpPr>
          <p:cNvPr id="23" name="Author and Date"/>
          <p:cNvSpPr txBox="1"/>
          <p:nvPr>
            <p:ph type="body" sz="quarter" idx="22" hasCustomPrompt="1"/>
          </p:nvPr>
        </p:nvSpPr>
        <p:spPr>
          <a:xfrm>
            <a:off x="1207690" y="1106137"/>
            <a:ext cx="21968621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3600"/>
            </a:lvl1pPr>
          </a:lstStyle>
          <a:p>
            <a:pPr/>
            <a:r>
              <a:t>Author and Date</a:t>
            </a:r>
          </a:p>
        </p:txBody>
      </p:sp>
      <p:sp>
        <p:nvSpPr>
          <p:cNvPr id="24" name="Body Level One…"/>
          <p:cNvSpPr txBox="1"/>
          <p:nvPr>
            <p:ph type="body" sz="quarter" idx="1" hasCustomPrompt="1"/>
          </p:nvPr>
        </p:nvSpPr>
        <p:spPr>
          <a:xfrm>
            <a:off x="1206500" y="11609910"/>
            <a:ext cx="21971000" cy="1116952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5pPr>
          </a:lstStyle>
          <a:p>
            <a:pPr/>
            <a:r>
              <a:t>Presentation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2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Photo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Bowl with salmon cakes, salad, and hummus"/>
          <p:cNvSpPr/>
          <p:nvPr>
            <p:ph type="pic" idx="21"/>
          </p:nvPr>
        </p:nvSpPr>
        <p:spPr>
          <a:xfrm>
            <a:off x="10972800" y="-203200"/>
            <a:ext cx="12144837" cy="141351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33" name="Slide Title"/>
          <p:cNvSpPr txBox="1"/>
          <p:nvPr>
            <p:ph type="title" hasCustomPrompt="1"/>
          </p:nvPr>
        </p:nvSpPr>
        <p:spPr>
          <a:xfrm>
            <a:off x="1206500" y="1270000"/>
            <a:ext cx="9779000" cy="5882273"/>
          </a:xfrm>
          <a:prstGeom prst="rect">
            <a:avLst/>
          </a:prstGeom>
        </p:spPr>
        <p:txBody>
          <a:bodyPr anchor="b"/>
          <a:lstStyle/>
          <a:p>
            <a:pPr/>
            <a:r>
              <a:t>Slide Title</a:t>
            </a:r>
          </a:p>
        </p:txBody>
      </p:sp>
      <p:sp>
        <p:nvSpPr>
          <p:cNvPr id="34" name="Body Level One…"/>
          <p:cNvSpPr txBox="1"/>
          <p:nvPr>
            <p:ph type="body" sz="quarter" idx="1" hasCustomPrompt="1"/>
          </p:nvPr>
        </p:nvSpPr>
        <p:spPr>
          <a:xfrm>
            <a:off x="1206500" y="7060576"/>
            <a:ext cx="9779000" cy="5385424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5pPr>
          </a:lstStyle>
          <a:p>
            <a:pPr/>
            <a:r>
              <a:t>Slide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35" name="Slide Number"/>
          <p:cNvSpPr txBox="1"/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lide Title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43" name="Slide Subtitle"/>
          <p:cNvSpPr txBox="1"/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Slide Subtitle</a:t>
            </a:r>
          </a:p>
        </p:txBody>
      </p:sp>
      <p:sp>
        <p:nvSpPr>
          <p:cNvPr id="44" name="Body Level One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Body Level One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 numCol="2" spcCol="1098550"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5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lide Subtitle"/>
          <p:cNvSpPr txBox="1"/>
          <p:nvPr>
            <p:ph type="body" sz="quarter" idx="21" hasCustomPrompt="1"/>
          </p:nvPr>
        </p:nvSpPr>
        <p:spPr>
          <a:xfrm>
            <a:off x="1206500" y="2372962"/>
            <a:ext cx="9779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Slide Subtitle</a:t>
            </a:r>
          </a:p>
        </p:txBody>
      </p:sp>
      <p:sp>
        <p:nvSpPr>
          <p:cNvPr id="61" name="Body Level One…"/>
          <p:cNvSpPr txBox="1"/>
          <p:nvPr>
            <p:ph type="body" sz="half" idx="1" hasCustomPrompt="1"/>
          </p:nvPr>
        </p:nvSpPr>
        <p:spPr>
          <a:xfrm>
            <a:off x="1206500" y="4248504"/>
            <a:ext cx="9779000" cy="8256630"/>
          </a:xfrm>
          <a:prstGeom prst="rect">
            <a:avLst/>
          </a:prstGeom>
        </p:spPr>
        <p:txBody>
          <a:bodyPr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62" name="Bowl of pappardelle pasta with parsley butter, roasted hazelnuts, and shaved parmesan cheese"/>
          <p:cNvSpPr/>
          <p:nvPr>
            <p:ph type="pic" idx="22"/>
          </p:nvPr>
        </p:nvSpPr>
        <p:spPr>
          <a:xfrm>
            <a:off x="12192000" y="-407266"/>
            <a:ext cx="10916874" cy="1455583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63" name="Slide Title"/>
          <p:cNvSpPr txBox="1"/>
          <p:nvPr>
            <p:ph type="title" hasCustomPrompt="1"/>
          </p:nvPr>
        </p:nvSpPr>
        <p:spPr>
          <a:xfrm>
            <a:off x="1206500" y="1079500"/>
            <a:ext cx="9779000" cy="1435100"/>
          </a:xfrm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6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ection Title"/>
          <p:cNvSpPr txBox="1"/>
          <p:nvPr>
            <p:ph type="title" hasCustomPrompt="1"/>
          </p:nvPr>
        </p:nvSpPr>
        <p:spPr>
          <a:xfrm>
            <a:off x="1206496" y="4533900"/>
            <a:ext cx="21971004" cy="4648200"/>
          </a:xfrm>
          <a:prstGeom prst="rect">
            <a:avLst/>
          </a:prstGeom>
        </p:spPr>
        <p:txBody>
          <a:bodyPr anchor="ctr"/>
          <a:lstStyle>
            <a:lvl1pPr>
              <a:defRPr b="0"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/>
            <a:r>
              <a:t>Section Title</a:t>
            </a:r>
          </a:p>
        </p:txBody>
      </p:sp>
      <p:sp>
        <p:nvSpPr>
          <p:cNvPr id="72" name="Slide Number"/>
          <p:cNvSpPr txBox="1"/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lide Title"/>
          <p:cNvSpPr txBox="1"/>
          <p:nvPr>
            <p:ph type="title" hasCustomPrompt="1"/>
          </p:nvPr>
        </p:nvSpPr>
        <p:spPr>
          <a:xfrm>
            <a:off x="1206500" y="1079500"/>
            <a:ext cx="21971000" cy="1434949"/>
          </a:xfrm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80" name="Slide Subtitle"/>
          <p:cNvSpPr txBox="1"/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Slide Subtitle</a:t>
            </a:r>
          </a:p>
        </p:txBody>
      </p:sp>
      <p:sp>
        <p:nvSpPr>
          <p:cNvPr id="8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Agenda Title"/>
          <p:cNvSpPr txBox="1"/>
          <p:nvPr>
            <p:ph type="title" hasCustomPrompt="1"/>
          </p:nvPr>
        </p:nvSpPr>
        <p:spPr>
          <a:xfrm>
            <a:off x="1206500" y="1079500"/>
            <a:ext cx="21971000" cy="1435100"/>
          </a:xfrm>
          <a:prstGeom prst="rect">
            <a:avLst/>
          </a:prstGeom>
        </p:spPr>
        <p:txBody>
          <a:bodyPr/>
          <a:lstStyle/>
          <a:p>
            <a:pPr/>
            <a:r>
              <a:t>Agenda Title</a:t>
            </a:r>
          </a:p>
        </p:txBody>
      </p:sp>
      <p:sp>
        <p:nvSpPr>
          <p:cNvPr id="89" name="Agenda Subtitle"/>
          <p:cNvSpPr txBox="1"/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Agenda Subtitle</a:t>
            </a:r>
          </a:p>
        </p:txBody>
      </p:sp>
      <p:sp>
        <p:nvSpPr>
          <p:cNvPr id="90" name="Body Level One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1pPr>
            <a:lvl2pPr marL="0" indent="4572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2pPr>
            <a:lvl3pPr marL="0" indent="9144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3pPr>
            <a:lvl4pPr marL="0" indent="13716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4pPr>
            <a:lvl5pPr marL="0" indent="18288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5pPr>
          </a:lstStyle>
          <a:p>
            <a:pPr/>
            <a:r>
              <a:t>Agenda Topics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9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 txBox="1"/>
          <p:nvPr>
            <p:ph type="title" hasCustomPrompt="1"/>
          </p:nvPr>
        </p:nvSpPr>
        <p:spPr>
          <a:xfrm>
            <a:off x="1206500" y="1079500"/>
            <a:ext cx="21971000" cy="14331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Slide Title</a:t>
            </a:r>
          </a:p>
        </p:txBody>
      </p:sp>
      <p:sp>
        <p:nvSpPr>
          <p:cNvPr id="3" name="Body Level One…"/>
          <p:cNvSpPr txBox="1"/>
          <p:nvPr>
            <p:ph type="body" idx="1" hasCustomPrompt="1"/>
          </p:nvPr>
        </p:nvSpPr>
        <p:spPr>
          <a:xfrm>
            <a:off x="1206500" y="4248504"/>
            <a:ext cx="21971000" cy="82560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12001499" y="13080999"/>
            <a:ext cx="368505" cy="3746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defTabSz="584200">
              <a:defRPr sz="1800">
                <a:solidFill>
                  <a:srgbClr val="000000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</p:sldLayoutIdLst>
  <p:transition xmlns:p14="http://schemas.microsoft.com/office/powerpoint/2010/main" spd="med" advClick="1"/>
  <p:txStyles>
    <p:titleStyle>
      <a:lvl1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titleStyle>
    <p:bodyStyle>
      <a:lvl1pPr marL="609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1219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1828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2438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30480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3657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4267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4876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5486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hyperlink" Target="https://www.indeed.com/career-advice/finding-a-job/how-to-become-an-entrepreneur" TargetMode="External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hyperlink" Target="about:blank" TargetMode="External"/><Relationship Id="rId3" Type="http://schemas.openxmlformats.org/officeDocument/2006/relationships/hyperlink" Target="https://tigermushroomfarms.com/" TargetMode="External"/><Relationship Id="rId4" Type="http://schemas.openxmlformats.org/officeDocument/2006/relationships/image" Target="../media/image1.jpe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hyperlink" Target="https://www.youtube.com/watch?v=BFHup7BqXgI" TargetMode="External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468178" y="-2842117"/>
            <a:ext cx="25320356" cy="8224234"/>
          </a:xfrm>
          <a:prstGeom prst="rect">
            <a:avLst/>
          </a:prstGeom>
          <a:ln w="12700">
            <a:miter lim="400000"/>
          </a:ln>
        </p:spPr>
      </p:pic>
      <p:pic>
        <p:nvPicPr>
          <p:cNvPr id="152" name="Mushrooms-In-Schools.png" descr="Mushrooms-In-Schools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313498" y="13862311"/>
            <a:ext cx="2673850" cy="1166350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55" name="Group"/>
          <p:cNvGrpSpPr/>
          <p:nvPr/>
        </p:nvGrpSpPr>
        <p:grpSpPr>
          <a:xfrm>
            <a:off x="1032077" y="12808211"/>
            <a:ext cx="4819195" cy="590691"/>
            <a:chOff x="0" y="0"/>
            <a:chExt cx="4819194" cy="590690"/>
          </a:xfrm>
        </p:grpSpPr>
        <p:pic>
          <p:nvPicPr>
            <p:cNvPr id="153" name="Image" descr="Image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64662"/>
              <a:ext cx="461366" cy="46136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54" name="@MushroomsInSchools"/>
            <p:cNvSpPr txBox="1"/>
            <p:nvPr/>
          </p:nvSpPr>
          <p:spPr>
            <a:xfrm>
              <a:off x="511666" y="0"/>
              <a:ext cx="4307529" cy="59069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b">
              <a:normAutofit fontScale="100000" lnSpcReduction="0"/>
            </a:bodyPr>
            <a:lstStyle>
              <a:lvl1pPr algn="l" defTabSz="448055">
                <a:defRPr b="1" sz="2842">
                  <a:solidFill>
                    <a:srgbClr val="000000"/>
                  </a:solidFill>
                  <a:latin typeface="Open Sans"/>
                  <a:ea typeface="Open Sans"/>
                  <a:cs typeface="Open Sans"/>
                  <a:sym typeface="Open Sans"/>
                </a:defRPr>
              </a:lvl1pPr>
            </a:lstStyle>
            <a:p>
              <a:pPr/>
              <a:r>
                <a:t>@MushroomsInSchools</a:t>
              </a:r>
            </a:p>
          </p:txBody>
        </p:sp>
      </p:grpSp>
      <p:pic>
        <p:nvPicPr>
          <p:cNvPr id="156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3934774" y="5421722"/>
            <a:ext cx="10139934" cy="7748216"/>
          </a:xfrm>
          <a:prstGeom prst="rect">
            <a:avLst/>
          </a:prstGeom>
          <a:ln w="12700">
            <a:miter lim="400000"/>
          </a:ln>
        </p:spPr>
      </p:pic>
      <p:pic>
        <p:nvPicPr>
          <p:cNvPr id="157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8776822" y="1262253"/>
            <a:ext cx="4122909" cy="1795802"/>
          </a:xfrm>
          <a:prstGeom prst="rect">
            <a:avLst/>
          </a:prstGeom>
          <a:ln w="12700">
            <a:miter lim="400000"/>
          </a:ln>
        </p:spPr>
      </p:pic>
      <p:sp>
        <p:nvSpPr>
          <p:cNvPr id="158" name="Entrepreneur?"/>
          <p:cNvSpPr txBox="1"/>
          <p:nvPr/>
        </p:nvSpPr>
        <p:spPr>
          <a:xfrm>
            <a:off x="2097832" y="7700539"/>
            <a:ext cx="11579659" cy="32620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b">
            <a:normAutofit fontScale="100000" lnSpcReduction="0"/>
          </a:bodyPr>
          <a:lstStyle/>
          <a:p>
            <a:pPr algn="l" defTabSz="416052">
              <a:defRPr sz="9828">
                <a:solidFill>
                  <a:srgbClr val="C8824F"/>
                </a:solidFill>
                <a:latin typeface="Luna"/>
                <a:ea typeface="Luna"/>
                <a:cs typeface="Luna"/>
                <a:sym typeface="Luna"/>
              </a:defRPr>
            </a:pPr>
            <a:r>
              <a:t>Entrepreneur?</a:t>
            </a:r>
            <a:r>
              <a:rPr b="1" sz="1092">
                <a:latin typeface="Times Roman"/>
                <a:ea typeface="Times Roman"/>
                <a:cs typeface="Times Roman"/>
                <a:sym typeface="Times Roman"/>
              </a:rPr>
              <a:t> </a:t>
            </a:r>
          </a:p>
        </p:txBody>
      </p:sp>
      <p:sp>
        <p:nvSpPr>
          <p:cNvPr id="159" name="What is an"/>
          <p:cNvSpPr txBox="1"/>
          <p:nvPr/>
        </p:nvSpPr>
        <p:spPr>
          <a:xfrm>
            <a:off x="4135745" y="6043162"/>
            <a:ext cx="8764819" cy="28594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b">
            <a:normAutofit fontScale="100000" lnSpcReduction="0"/>
          </a:bodyPr>
          <a:lstStyle>
            <a:lvl1pPr algn="l" defTabSz="457200">
              <a:defRPr sz="8300">
                <a:solidFill>
                  <a:srgbClr val="C8824F"/>
                </a:solidFill>
                <a:latin typeface="Luna"/>
                <a:ea typeface="Luna"/>
                <a:cs typeface="Luna"/>
                <a:sym typeface="Luna"/>
              </a:defRPr>
            </a:lvl1pPr>
          </a:lstStyle>
          <a:p>
            <a:pPr/>
            <a:r>
              <a:t>What is an</a:t>
            </a:r>
          </a:p>
        </p:txBody>
      </p:sp>
      <p:pic>
        <p:nvPicPr>
          <p:cNvPr id="160" name="Image" descr="Image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-881562" y="1166629"/>
            <a:ext cx="25890294" cy="4243135"/>
          </a:xfrm>
          <a:prstGeom prst="rect">
            <a:avLst/>
          </a:prstGeom>
          <a:ln w="12700">
            <a:miter lim="400000"/>
          </a:ln>
        </p:spPr>
      </p:pic>
      <p:pic>
        <p:nvPicPr>
          <p:cNvPr id="161" name="Image" descr="Image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866695" y="606062"/>
            <a:ext cx="5149958" cy="534066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Rectangle"/>
          <p:cNvSpPr/>
          <p:nvPr/>
        </p:nvSpPr>
        <p:spPr>
          <a:xfrm>
            <a:off x="-30340" y="-8166"/>
            <a:ext cx="24384001" cy="2487962"/>
          </a:xfrm>
          <a:prstGeom prst="rect">
            <a:avLst/>
          </a:prstGeom>
          <a:solidFill>
            <a:srgbClr val="C8824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DD665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64" name="What is an entrepreneur?"/>
          <p:cNvSpPr txBox="1"/>
          <p:nvPr/>
        </p:nvSpPr>
        <p:spPr>
          <a:xfrm>
            <a:off x="850014" y="3425451"/>
            <a:ext cx="13505856" cy="1485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defRPr sz="8000">
                <a:solidFill>
                  <a:srgbClr val="C8824F"/>
                </a:solidFill>
                <a:latin typeface="Open Sans Extrabold"/>
                <a:ea typeface="Open Sans Extrabold"/>
                <a:cs typeface="Open Sans Extrabold"/>
                <a:sym typeface="Open Sans Extrabold"/>
              </a:defRPr>
            </a:lvl1pPr>
          </a:lstStyle>
          <a:p>
            <a:pPr/>
            <a:r>
              <a:t>What is an entrepreneur?</a:t>
            </a:r>
          </a:p>
        </p:txBody>
      </p:sp>
      <p:sp>
        <p:nvSpPr>
          <p:cNvPr id="165" name="A person who creates and operates a business or businesses."/>
          <p:cNvSpPr txBox="1"/>
          <p:nvPr/>
        </p:nvSpPr>
        <p:spPr>
          <a:xfrm>
            <a:off x="2370110" y="5462629"/>
            <a:ext cx="19583102" cy="965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457200">
              <a:lnSpc>
                <a:spcPts val="7000"/>
              </a:lnSpc>
              <a:defRPr sz="50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/>
            <a:r>
              <a:t>A person who creates and operates a business or businesses.</a:t>
            </a:r>
          </a:p>
        </p:txBody>
      </p:sp>
      <p:sp>
        <p:nvSpPr>
          <p:cNvPr id="166" name="@MushroomsInSchools"/>
          <p:cNvSpPr txBox="1"/>
          <p:nvPr/>
        </p:nvSpPr>
        <p:spPr>
          <a:xfrm>
            <a:off x="10447050" y="12868378"/>
            <a:ext cx="3489900" cy="5931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b">
            <a:normAutofit fontScale="100000" lnSpcReduction="0"/>
          </a:bodyPr>
          <a:lstStyle>
            <a:lvl1pPr algn="l" defTabSz="457200">
              <a:defRPr b="1" sz="2300">
                <a:solidFill>
                  <a:srgbClr val="C8824F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/>
            <a:r>
              <a:t>@MushroomsInSchools</a:t>
            </a:r>
          </a:p>
        </p:txBody>
      </p:sp>
      <p:sp>
        <p:nvSpPr>
          <p:cNvPr id="167" name="Line"/>
          <p:cNvSpPr/>
          <p:nvPr/>
        </p:nvSpPr>
        <p:spPr>
          <a:xfrm>
            <a:off x="29135" y="13228454"/>
            <a:ext cx="9988860" cy="1"/>
          </a:xfrm>
          <a:prstGeom prst="line">
            <a:avLst/>
          </a:prstGeom>
          <a:ln w="25400">
            <a:solidFill>
              <a:srgbClr val="C8824F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68" name="Line"/>
          <p:cNvSpPr/>
          <p:nvPr/>
        </p:nvSpPr>
        <p:spPr>
          <a:xfrm>
            <a:off x="14366005" y="13228454"/>
            <a:ext cx="9988860" cy="1"/>
          </a:xfrm>
          <a:prstGeom prst="line">
            <a:avLst/>
          </a:prstGeom>
          <a:ln w="25400">
            <a:solidFill>
              <a:srgbClr val="C8824F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Rectangle"/>
          <p:cNvSpPr/>
          <p:nvPr/>
        </p:nvSpPr>
        <p:spPr>
          <a:xfrm>
            <a:off x="-30340" y="-8166"/>
            <a:ext cx="24384001" cy="2487962"/>
          </a:xfrm>
          <a:prstGeom prst="rect">
            <a:avLst/>
          </a:prstGeom>
          <a:solidFill>
            <a:srgbClr val="C8824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DD665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71" name="Critical Steps to Becoming an Entrepreneur"/>
          <p:cNvSpPr txBox="1"/>
          <p:nvPr/>
        </p:nvSpPr>
        <p:spPr>
          <a:xfrm>
            <a:off x="850014" y="3425451"/>
            <a:ext cx="22656801" cy="1485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defRPr sz="8000">
                <a:solidFill>
                  <a:srgbClr val="C8824F"/>
                </a:solidFill>
                <a:latin typeface="Open Sans Extrabold"/>
                <a:ea typeface="Open Sans Extrabold"/>
                <a:cs typeface="Open Sans Extrabold"/>
                <a:sym typeface="Open Sans Extrabold"/>
              </a:defRPr>
            </a:lvl1pPr>
          </a:lstStyle>
          <a:p>
            <a:pPr/>
            <a:r>
              <a:t>Critical Steps to Becoming an Entrepreneur</a:t>
            </a:r>
          </a:p>
        </p:txBody>
      </p:sp>
      <p:sp>
        <p:nvSpPr>
          <p:cNvPr id="172" name="Can you name an entrepreneur?…"/>
          <p:cNvSpPr txBox="1"/>
          <p:nvPr/>
        </p:nvSpPr>
        <p:spPr>
          <a:xfrm>
            <a:off x="2649219" y="5330690"/>
            <a:ext cx="19583102" cy="71183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 defTabSz="457200">
              <a:lnSpc>
                <a:spcPct val="150000"/>
              </a:lnSpc>
              <a:defRPr sz="3733">
                <a:solidFill>
                  <a:srgbClr val="303030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t>Can you name an entrepreneur?</a:t>
            </a:r>
            <a:endParaRPr sz="1200">
              <a:solidFill>
                <a:srgbClr val="000000"/>
              </a:solidFill>
            </a:endParaRPr>
          </a:p>
          <a:p>
            <a:pPr lvl="2" algn="l" defTabSz="457200">
              <a:lnSpc>
                <a:spcPct val="150000"/>
              </a:lnSpc>
              <a:defRPr sz="3733">
                <a:solidFill>
                  <a:srgbClr val="303030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t>• Walt Disney - Disney</a:t>
            </a:r>
            <a:endParaRPr sz="1200">
              <a:solidFill>
                <a:srgbClr val="000000"/>
              </a:solidFill>
            </a:endParaRPr>
          </a:p>
          <a:p>
            <a:pPr lvl="2" algn="l" defTabSz="457200">
              <a:lnSpc>
                <a:spcPct val="150000"/>
              </a:lnSpc>
              <a:defRPr sz="3733">
                <a:solidFill>
                  <a:srgbClr val="303030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t>• Bill Gates - Microsoft</a:t>
            </a:r>
            <a:endParaRPr sz="1200">
              <a:solidFill>
                <a:srgbClr val="000000"/>
              </a:solidFill>
            </a:endParaRPr>
          </a:p>
          <a:p>
            <a:pPr lvl="2" algn="l" defTabSz="457200">
              <a:lnSpc>
                <a:spcPct val="150000"/>
              </a:lnSpc>
              <a:defRPr sz="3733">
                <a:solidFill>
                  <a:srgbClr val="303030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t>• Steve Jobs - Apple</a:t>
            </a:r>
            <a:endParaRPr sz="1200">
              <a:solidFill>
                <a:srgbClr val="000000"/>
              </a:solidFill>
            </a:endParaRPr>
          </a:p>
          <a:p>
            <a:pPr lvl="2" algn="l" defTabSz="457200">
              <a:lnSpc>
                <a:spcPct val="150000"/>
              </a:lnSpc>
              <a:defRPr sz="3733">
                <a:solidFill>
                  <a:srgbClr val="303030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t>• Jeff Bezos - Amazon</a:t>
            </a:r>
            <a:endParaRPr sz="1200">
              <a:solidFill>
                <a:srgbClr val="000000"/>
              </a:solidFill>
            </a:endParaRPr>
          </a:p>
          <a:p>
            <a:pPr lvl="2" algn="l" defTabSz="457200">
              <a:lnSpc>
                <a:spcPct val="150000"/>
              </a:lnSpc>
              <a:defRPr sz="3733">
                <a:solidFill>
                  <a:srgbClr val="303030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t>• Sam Walton - Walmart</a:t>
            </a:r>
            <a:endParaRPr sz="1200">
              <a:solidFill>
                <a:srgbClr val="000000"/>
              </a:solidFill>
            </a:endParaRPr>
          </a:p>
          <a:p>
            <a:pPr lvl="2" algn="l" defTabSz="457200">
              <a:lnSpc>
                <a:spcPct val="150000"/>
              </a:lnSpc>
              <a:defRPr sz="3733">
                <a:solidFill>
                  <a:srgbClr val="303030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t>• Madam CJ Walker - Haircare</a:t>
            </a:r>
            <a:endParaRPr sz="1200">
              <a:solidFill>
                <a:srgbClr val="000000"/>
              </a:solidFill>
            </a:endParaRPr>
          </a:p>
        </p:txBody>
      </p:sp>
      <p:sp>
        <p:nvSpPr>
          <p:cNvPr id="173" name="@MushroomsInSchools"/>
          <p:cNvSpPr txBox="1"/>
          <p:nvPr/>
        </p:nvSpPr>
        <p:spPr>
          <a:xfrm>
            <a:off x="10447050" y="12868378"/>
            <a:ext cx="3489900" cy="5931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b">
            <a:normAutofit fontScale="100000" lnSpcReduction="0"/>
          </a:bodyPr>
          <a:lstStyle>
            <a:lvl1pPr algn="l" defTabSz="457200">
              <a:defRPr b="1" sz="2300">
                <a:solidFill>
                  <a:srgbClr val="C8824F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/>
            <a:r>
              <a:t>@MushroomsInSchools</a:t>
            </a:r>
          </a:p>
        </p:txBody>
      </p:sp>
      <p:sp>
        <p:nvSpPr>
          <p:cNvPr id="174" name="Line"/>
          <p:cNvSpPr/>
          <p:nvPr/>
        </p:nvSpPr>
        <p:spPr>
          <a:xfrm>
            <a:off x="29135" y="13228454"/>
            <a:ext cx="9988860" cy="1"/>
          </a:xfrm>
          <a:prstGeom prst="line">
            <a:avLst/>
          </a:prstGeom>
          <a:ln w="25400">
            <a:solidFill>
              <a:srgbClr val="C8824F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75" name="Line"/>
          <p:cNvSpPr/>
          <p:nvPr/>
        </p:nvSpPr>
        <p:spPr>
          <a:xfrm>
            <a:off x="14366005" y="13228454"/>
            <a:ext cx="9988860" cy="1"/>
          </a:xfrm>
          <a:prstGeom prst="line">
            <a:avLst/>
          </a:prstGeom>
          <a:ln w="25400">
            <a:solidFill>
              <a:srgbClr val="C8824F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Rectangle"/>
          <p:cNvSpPr/>
          <p:nvPr/>
        </p:nvSpPr>
        <p:spPr>
          <a:xfrm>
            <a:off x="-30340" y="-8166"/>
            <a:ext cx="24384001" cy="2487962"/>
          </a:xfrm>
          <a:prstGeom prst="rect">
            <a:avLst/>
          </a:prstGeom>
          <a:solidFill>
            <a:srgbClr val="C8824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DD665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78" name="Critical Steps to Becoming an Entrepreneur"/>
          <p:cNvSpPr txBox="1"/>
          <p:nvPr/>
        </p:nvSpPr>
        <p:spPr>
          <a:xfrm>
            <a:off x="850014" y="3425451"/>
            <a:ext cx="22656801" cy="1485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defRPr sz="8000">
                <a:solidFill>
                  <a:srgbClr val="C8824F"/>
                </a:solidFill>
                <a:latin typeface="Open Sans Extrabold"/>
                <a:ea typeface="Open Sans Extrabold"/>
                <a:cs typeface="Open Sans Extrabold"/>
                <a:sym typeface="Open Sans Extrabold"/>
              </a:defRPr>
            </a:lvl1pPr>
          </a:lstStyle>
          <a:p>
            <a:pPr/>
            <a:r>
              <a:t>Critical Steps to Becoming an Entrepreneur</a:t>
            </a:r>
          </a:p>
        </p:txBody>
      </p:sp>
      <p:sp>
        <p:nvSpPr>
          <p:cNvPr id="179" name="• Identify a problem…"/>
          <p:cNvSpPr txBox="1"/>
          <p:nvPr/>
        </p:nvSpPr>
        <p:spPr>
          <a:xfrm>
            <a:off x="2649219" y="5298235"/>
            <a:ext cx="19583102" cy="6578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 defTabSz="457200">
              <a:lnSpc>
                <a:spcPct val="150000"/>
              </a:lnSpc>
              <a:defRPr sz="3733">
                <a:solidFill>
                  <a:srgbClr val="303030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t>• Identify a problem</a:t>
            </a:r>
            <a:endParaRPr sz="1200"/>
          </a:p>
          <a:p>
            <a:pPr algn="l" defTabSz="457200">
              <a:lnSpc>
                <a:spcPct val="150000"/>
              </a:lnSpc>
              <a:defRPr sz="3733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t>• Expand your formal and informal education</a:t>
            </a:r>
            <a:endParaRPr sz="1200"/>
          </a:p>
          <a:p>
            <a:pPr algn="l" defTabSz="457200">
              <a:lnSpc>
                <a:spcPct val="150000"/>
              </a:lnSpc>
              <a:defRPr sz="3733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t>• Build your network</a:t>
            </a:r>
            <a:endParaRPr sz="1200"/>
          </a:p>
          <a:p>
            <a:pPr algn="l" defTabSz="457200">
              <a:lnSpc>
                <a:spcPct val="150000"/>
              </a:lnSpc>
              <a:defRPr sz="3733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t>• Reach financial stability</a:t>
            </a:r>
            <a:endParaRPr sz="1200"/>
          </a:p>
          <a:p>
            <a:pPr algn="l" defTabSz="457200">
              <a:lnSpc>
                <a:spcPct val="150000"/>
              </a:lnSpc>
              <a:defRPr sz="3733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t>• Solve the problem with a business idea</a:t>
            </a:r>
            <a:endParaRPr sz="1200"/>
          </a:p>
          <a:p>
            <a:pPr marL="474129" indent="-474129" algn="l" defTabSz="457200">
              <a:lnSpc>
                <a:spcPct val="150000"/>
              </a:lnSpc>
              <a:buSzPct val="123000"/>
              <a:buChar char="•"/>
              <a:defRPr sz="3733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t>Test the idea</a:t>
            </a:r>
          </a:p>
          <a:p>
            <a:pPr algn="l" defTabSz="457200">
              <a:lnSpc>
                <a:spcPct val="150000"/>
              </a:lnSpc>
              <a:defRPr sz="3733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t>• Raise money</a:t>
            </a:r>
          </a:p>
        </p:txBody>
      </p:sp>
      <p:sp>
        <p:nvSpPr>
          <p:cNvPr id="180" name="@MushroomsInSchools"/>
          <p:cNvSpPr txBox="1"/>
          <p:nvPr/>
        </p:nvSpPr>
        <p:spPr>
          <a:xfrm>
            <a:off x="10447050" y="12868378"/>
            <a:ext cx="3489900" cy="5931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b">
            <a:normAutofit fontScale="100000" lnSpcReduction="0"/>
          </a:bodyPr>
          <a:lstStyle>
            <a:lvl1pPr algn="l" defTabSz="457200">
              <a:defRPr b="1" sz="2300">
                <a:solidFill>
                  <a:srgbClr val="C8824F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/>
            <a:r>
              <a:t>@MushroomsInSchools</a:t>
            </a:r>
          </a:p>
        </p:txBody>
      </p:sp>
      <p:sp>
        <p:nvSpPr>
          <p:cNvPr id="181" name="Line"/>
          <p:cNvSpPr/>
          <p:nvPr/>
        </p:nvSpPr>
        <p:spPr>
          <a:xfrm>
            <a:off x="29135" y="13228454"/>
            <a:ext cx="9988860" cy="1"/>
          </a:xfrm>
          <a:prstGeom prst="line">
            <a:avLst/>
          </a:prstGeom>
          <a:ln w="25400">
            <a:solidFill>
              <a:srgbClr val="C8824F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82" name="Line"/>
          <p:cNvSpPr/>
          <p:nvPr/>
        </p:nvSpPr>
        <p:spPr>
          <a:xfrm>
            <a:off x="14366005" y="13228454"/>
            <a:ext cx="9988860" cy="1"/>
          </a:xfrm>
          <a:prstGeom prst="line">
            <a:avLst/>
          </a:prstGeom>
          <a:ln w="25400">
            <a:solidFill>
              <a:srgbClr val="C8824F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83" name="Source: How To Become an Entrepreneur in 7 Steps (With FAQ) | Indeed.com"/>
          <p:cNvSpPr txBox="1"/>
          <p:nvPr/>
        </p:nvSpPr>
        <p:spPr>
          <a:xfrm>
            <a:off x="2758676" y="12263718"/>
            <a:ext cx="9630669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defRPr u="sng">
                <a:solidFill>
                  <a:srgbClr val="0000EE"/>
                </a:solidFill>
                <a:uFill>
                  <a:solidFill>
                    <a:srgbClr val="0000EE"/>
                  </a:solidFill>
                </a:uFill>
                <a:latin typeface="Calibri"/>
                <a:ea typeface="Calibri"/>
                <a:cs typeface="Calibri"/>
                <a:sym typeface="Calibri"/>
                <a:hlinkClick r:id="rId2" invalidUrl="" action="" tgtFrame="" tooltip="" history="1" highlightClick="0" endSnd="0"/>
              </a:defRPr>
            </a:lvl1pPr>
          </a:lstStyle>
          <a:p>
            <a:pPr/>
            <a:r>
              <a:rPr>
                <a:hlinkClick r:id="rId2" invalidUrl="" action="" tgtFrame="" tooltip="" history="1" highlightClick="0" endSnd="0"/>
              </a:rPr>
              <a:t>Source: How To Become an Entrepreneur in 7 Steps (With FAQ) | Indeed.com</a:t>
            </a:r>
            <a:endParaRPr sz="1200" u="none">
              <a:solidFill>
                <a:srgbClr val="000000"/>
              </a:solidFill>
              <a:latin typeface="Times Roman"/>
              <a:ea typeface="Times Roman"/>
              <a:cs typeface="Times Roman"/>
              <a:sym typeface="Times Roman"/>
            </a:endParaR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Rectangle"/>
          <p:cNvSpPr/>
          <p:nvPr/>
        </p:nvSpPr>
        <p:spPr>
          <a:xfrm>
            <a:off x="-30340" y="-8166"/>
            <a:ext cx="24384001" cy="2487962"/>
          </a:xfrm>
          <a:prstGeom prst="rect">
            <a:avLst/>
          </a:prstGeom>
          <a:solidFill>
            <a:srgbClr val="C8824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DD665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86" name="Entrepreneurs in the Mushroom Industry"/>
          <p:cNvSpPr txBox="1"/>
          <p:nvPr/>
        </p:nvSpPr>
        <p:spPr>
          <a:xfrm>
            <a:off x="850014" y="3425451"/>
            <a:ext cx="21618973" cy="1485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defRPr sz="8000">
                <a:solidFill>
                  <a:srgbClr val="C8824F"/>
                </a:solidFill>
                <a:latin typeface="Open Sans Extrabold"/>
                <a:ea typeface="Open Sans Extrabold"/>
                <a:cs typeface="Open Sans Extrabold"/>
                <a:sym typeface="Open Sans Extrabold"/>
              </a:defRPr>
            </a:lvl1pPr>
          </a:lstStyle>
          <a:p>
            <a:pPr/>
            <a:r>
              <a:t>Entrepreneurs in the Mushroom Industry</a:t>
            </a:r>
          </a:p>
        </p:txBody>
      </p:sp>
      <p:sp>
        <p:nvSpPr>
          <p:cNvPr id="187" name="@MushroomsInSchools"/>
          <p:cNvSpPr txBox="1"/>
          <p:nvPr/>
        </p:nvSpPr>
        <p:spPr>
          <a:xfrm>
            <a:off x="10447050" y="12868378"/>
            <a:ext cx="3489900" cy="5931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b">
            <a:normAutofit fontScale="100000" lnSpcReduction="0"/>
          </a:bodyPr>
          <a:lstStyle>
            <a:lvl1pPr algn="l" defTabSz="457200">
              <a:defRPr b="1" sz="2300">
                <a:solidFill>
                  <a:srgbClr val="C8824F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/>
            <a:r>
              <a:t>@MushroomsInSchools</a:t>
            </a:r>
          </a:p>
        </p:txBody>
      </p:sp>
      <p:sp>
        <p:nvSpPr>
          <p:cNvPr id="188" name="Line"/>
          <p:cNvSpPr/>
          <p:nvPr/>
        </p:nvSpPr>
        <p:spPr>
          <a:xfrm>
            <a:off x="29135" y="13228454"/>
            <a:ext cx="9988860" cy="1"/>
          </a:xfrm>
          <a:prstGeom prst="line">
            <a:avLst/>
          </a:prstGeom>
          <a:ln w="25400">
            <a:solidFill>
              <a:srgbClr val="C8824F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89" name="Line"/>
          <p:cNvSpPr/>
          <p:nvPr/>
        </p:nvSpPr>
        <p:spPr>
          <a:xfrm>
            <a:off x="14366005" y="13228454"/>
            <a:ext cx="9988860" cy="1"/>
          </a:xfrm>
          <a:prstGeom prst="line">
            <a:avLst/>
          </a:prstGeom>
          <a:ln w="25400">
            <a:solidFill>
              <a:srgbClr val="C8824F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90" name="∙Tiger Mushrooms Overview Video: Click Here…"/>
          <p:cNvSpPr txBox="1"/>
          <p:nvPr/>
        </p:nvSpPr>
        <p:spPr>
          <a:xfrm>
            <a:off x="1867949" y="5359400"/>
            <a:ext cx="19583102" cy="299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 defTabSz="457200">
              <a:lnSpc>
                <a:spcPct val="150000"/>
              </a:lnSpc>
              <a:defRPr sz="4200">
                <a:solidFill>
                  <a:srgbClr val="222222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t>∙Tiger Mushrooms Overview Video: </a:t>
            </a:r>
            <a:r>
              <a:rPr u="sng">
                <a:solidFill>
                  <a:srgbClr val="0000EE"/>
                </a:solidFill>
                <a:uFill>
                  <a:solidFill>
                    <a:srgbClr val="0000EE"/>
                  </a:solidFill>
                </a:uFill>
                <a:hlinkClick r:id="rId2" invalidUrl="" action="" tgtFrame="" tooltip="" history="1" highlightClick="0" endSnd="0"/>
              </a:rPr>
              <a:t>Click Here </a:t>
            </a:r>
            <a:endParaRPr>
              <a:solidFill>
                <a:srgbClr val="000000"/>
              </a:solidFill>
            </a:endParaRPr>
          </a:p>
          <a:p>
            <a:pPr algn="l" defTabSz="457200">
              <a:lnSpc>
                <a:spcPct val="150000"/>
              </a:lnSpc>
              <a:defRPr sz="4200">
                <a:solidFill>
                  <a:srgbClr val="222222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t>∙Explore the Website </a:t>
            </a:r>
            <a:r>
              <a:rPr u="sng">
                <a:solidFill>
                  <a:srgbClr val="0000EE"/>
                </a:solidFill>
                <a:uFill>
                  <a:solidFill>
                    <a:srgbClr val="0000EE"/>
                  </a:solidFill>
                </a:uFill>
                <a:hlinkClick r:id="rId3" invalidUrl="" action="" tgtFrame="" tooltip="" history="1" highlightClick="0" endSnd="0"/>
              </a:rPr>
              <a:t>Tiger Mushroom Farms</a:t>
            </a:r>
            <a:endParaRPr>
              <a:solidFill>
                <a:srgbClr val="000000"/>
              </a:solidFill>
            </a:endParaRPr>
          </a:p>
          <a:p>
            <a:pPr algn="l" defTabSz="457200">
              <a:lnSpc>
                <a:spcPct val="150000"/>
              </a:lnSpc>
              <a:defRPr sz="4200">
                <a:solidFill>
                  <a:srgbClr val="222222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t>∙Tiger Mushroom Interview Video </a:t>
            </a:r>
            <a:r>
              <a:t>Link TBD</a:t>
            </a:r>
          </a:p>
        </p:txBody>
      </p:sp>
      <p:pic>
        <p:nvPicPr>
          <p:cNvPr id="191" name="Image" descr="Image"/>
          <p:cNvPicPr>
            <a:picLocks noChangeAspect="1"/>
          </p:cNvPicPr>
          <p:nvPr/>
        </p:nvPicPr>
        <p:blipFill>
          <a:blip r:embed="rId4">
            <a:extLst/>
          </a:blip>
          <a:srcRect l="20242" t="0" r="19431" b="0"/>
          <a:stretch>
            <a:fillRect/>
          </a:stretch>
        </p:blipFill>
        <p:spPr>
          <a:xfrm>
            <a:off x="14863642" y="4988843"/>
            <a:ext cx="8993417" cy="779200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Rectangle"/>
          <p:cNvSpPr/>
          <p:nvPr/>
        </p:nvSpPr>
        <p:spPr>
          <a:xfrm>
            <a:off x="-30340" y="-8166"/>
            <a:ext cx="24384001" cy="2487962"/>
          </a:xfrm>
          <a:prstGeom prst="rect">
            <a:avLst/>
          </a:prstGeom>
          <a:solidFill>
            <a:srgbClr val="C8824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DD665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194" name="Shark Tank"/>
          <p:cNvSpPr txBox="1"/>
          <p:nvPr/>
        </p:nvSpPr>
        <p:spPr>
          <a:xfrm>
            <a:off x="850014" y="3425451"/>
            <a:ext cx="5927032" cy="1485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defRPr sz="8000">
                <a:solidFill>
                  <a:srgbClr val="C8824F"/>
                </a:solidFill>
                <a:latin typeface="Open Sans Extrabold"/>
                <a:ea typeface="Open Sans Extrabold"/>
                <a:cs typeface="Open Sans Extrabold"/>
                <a:sym typeface="Open Sans Extrabold"/>
              </a:defRPr>
            </a:lvl1pPr>
          </a:lstStyle>
          <a:p>
            <a:pPr/>
            <a:r>
              <a:t>Shark Tank</a:t>
            </a:r>
          </a:p>
        </p:txBody>
      </p:sp>
      <p:sp>
        <p:nvSpPr>
          <p:cNvPr id="195" name="• Shark Tank Pitches: Top 3 Pitches From Young Entrepreneurs | Shark Tank US | Shark Tank Global (youtube.com)…"/>
          <p:cNvSpPr txBox="1"/>
          <p:nvPr/>
        </p:nvSpPr>
        <p:spPr>
          <a:xfrm>
            <a:off x="2344736" y="5639278"/>
            <a:ext cx="21891825" cy="63957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 defTabSz="457200">
              <a:lnSpc>
                <a:spcPct val="120000"/>
              </a:lnSpc>
              <a:defRPr sz="3100" u="sng">
                <a:solidFill>
                  <a:srgbClr val="0000EE"/>
                </a:solidFill>
                <a:uFill>
                  <a:solidFill>
                    <a:srgbClr val="0000EE"/>
                  </a:solidFill>
                </a:uFill>
                <a:latin typeface="Open Sans"/>
                <a:ea typeface="Open Sans"/>
                <a:cs typeface="Open Sans"/>
                <a:sym typeface="Open Sans"/>
              </a:defRPr>
            </a:pPr>
            <a:r>
              <a:t>• Shark Tank Pitches: </a:t>
            </a:r>
            <a:r>
              <a:rPr>
                <a:hlinkClick r:id="rId2" invalidUrl="" action="" tgtFrame="" tooltip="" history="1" highlightClick="0" endSnd="0"/>
              </a:rPr>
              <a:t>Top 3 Pitches From Young Entrepreneurs | Shark Tank US | Shark Tank Global (youtube.com)</a:t>
            </a:r>
          </a:p>
          <a:p>
            <a:pPr algn="l" defTabSz="457200">
              <a:lnSpc>
                <a:spcPct val="120000"/>
              </a:lnSpc>
              <a:defRPr sz="31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pPr>
          </a:p>
          <a:p>
            <a:pPr algn="l" defTabSz="457200">
              <a:lnSpc>
                <a:spcPct val="120000"/>
              </a:lnSpc>
              <a:defRPr sz="31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t>Shark Tank Style Activity:</a:t>
            </a:r>
          </a:p>
          <a:p>
            <a:pPr lvl="1" algn="l" defTabSz="457200">
              <a:lnSpc>
                <a:spcPct val="120000"/>
              </a:lnSpc>
              <a:defRPr sz="31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t>• Work in Teams</a:t>
            </a:r>
          </a:p>
          <a:p>
            <a:pPr lvl="1" algn="l" defTabSz="457200">
              <a:lnSpc>
                <a:spcPct val="120000"/>
              </a:lnSpc>
              <a:defRPr sz="31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t>• Develop a two-minute pitch about a product, idea, or business related to the mushroom industry.</a:t>
            </a:r>
          </a:p>
          <a:p>
            <a:pPr lvl="1" algn="l" defTabSz="457200">
              <a:lnSpc>
                <a:spcPct val="120000"/>
              </a:lnSpc>
              <a:defRPr sz="31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t>• Pitch should include:</a:t>
            </a:r>
          </a:p>
          <a:p>
            <a:pPr lvl="3" algn="l" defTabSz="457200">
              <a:lnSpc>
                <a:spcPct val="120000"/>
              </a:lnSpc>
              <a:defRPr sz="31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t>• Name of Business</a:t>
            </a:r>
          </a:p>
          <a:p>
            <a:pPr lvl="3" algn="l" defTabSz="457200">
              <a:lnSpc>
                <a:spcPct val="120000"/>
              </a:lnSpc>
              <a:defRPr sz="31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t>• Issue or Problem to solve</a:t>
            </a:r>
          </a:p>
          <a:p>
            <a:pPr lvl="3" algn="l" defTabSz="457200">
              <a:lnSpc>
                <a:spcPct val="120000"/>
              </a:lnSpc>
              <a:defRPr sz="31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t>• How it relates to the Mushroom Industry</a:t>
            </a:r>
          </a:p>
          <a:p>
            <a:pPr lvl="3" algn="l" defTabSz="457200">
              <a:lnSpc>
                <a:spcPct val="120000"/>
              </a:lnSpc>
              <a:defRPr sz="31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t>• Potential Market for the business</a:t>
            </a:r>
          </a:p>
        </p:txBody>
      </p:sp>
      <p:sp>
        <p:nvSpPr>
          <p:cNvPr id="196" name="@MushroomsInSchools"/>
          <p:cNvSpPr txBox="1"/>
          <p:nvPr/>
        </p:nvSpPr>
        <p:spPr>
          <a:xfrm>
            <a:off x="10447050" y="12868378"/>
            <a:ext cx="3489900" cy="5931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b">
            <a:normAutofit fontScale="100000" lnSpcReduction="0"/>
          </a:bodyPr>
          <a:lstStyle>
            <a:lvl1pPr algn="l" defTabSz="457200">
              <a:defRPr b="1" sz="2300">
                <a:solidFill>
                  <a:srgbClr val="C8824F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/>
            <a:r>
              <a:t>@MushroomsInSchools</a:t>
            </a:r>
          </a:p>
        </p:txBody>
      </p:sp>
      <p:sp>
        <p:nvSpPr>
          <p:cNvPr id="197" name="Line"/>
          <p:cNvSpPr/>
          <p:nvPr/>
        </p:nvSpPr>
        <p:spPr>
          <a:xfrm>
            <a:off x="29135" y="13228454"/>
            <a:ext cx="9988860" cy="1"/>
          </a:xfrm>
          <a:prstGeom prst="line">
            <a:avLst/>
          </a:prstGeom>
          <a:ln w="25400">
            <a:solidFill>
              <a:srgbClr val="C8824F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98" name="Line"/>
          <p:cNvSpPr/>
          <p:nvPr/>
        </p:nvSpPr>
        <p:spPr>
          <a:xfrm>
            <a:off x="14366005" y="13228454"/>
            <a:ext cx="9988860" cy="1"/>
          </a:xfrm>
          <a:prstGeom prst="line">
            <a:avLst/>
          </a:prstGeom>
          <a:ln w="25400">
            <a:solidFill>
              <a:srgbClr val="C8824F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Rectangle"/>
          <p:cNvSpPr/>
          <p:nvPr/>
        </p:nvSpPr>
        <p:spPr>
          <a:xfrm>
            <a:off x="-30340" y="-8166"/>
            <a:ext cx="24384001" cy="2487962"/>
          </a:xfrm>
          <a:prstGeom prst="rect">
            <a:avLst/>
          </a:prstGeom>
          <a:solidFill>
            <a:srgbClr val="C8824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DD665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01" name="Build a Business Plan"/>
          <p:cNvSpPr txBox="1"/>
          <p:nvPr/>
        </p:nvSpPr>
        <p:spPr>
          <a:xfrm>
            <a:off x="850014" y="3425451"/>
            <a:ext cx="11130063" cy="1485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defRPr sz="8000">
                <a:solidFill>
                  <a:srgbClr val="C8824F"/>
                </a:solidFill>
                <a:latin typeface="Open Sans Extrabold"/>
                <a:ea typeface="Open Sans Extrabold"/>
                <a:cs typeface="Open Sans Extrabold"/>
                <a:sym typeface="Open Sans Extrabold"/>
              </a:defRPr>
            </a:lvl1pPr>
          </a:lstStyle>
          <a:p>
            <a:pPr/>
            <a:r>
              <a:t>Build a Business Plan</a:t>
            </a:r>
          </a:p>
        </p:txBody>
      </p:sp>
      <p:sp>
        <p:nvSpPr>
          <p:cNvPr id="202" name="Work in your group to write a business plan following the template and examples provided."/>
          <p:cNvSpPr txBox="1"/>
          <p:nvPr/>
        </p:nvSpPr>
        <p:spPr>
          <a:xfrm>
            <a:off x="2370110" y="5583079"/>
            <a:ext cx="19583101" cy="1536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457200">
              <a:lnSpc>
                <a:spcPts val="7000"/>
              </a:lnSpc>
              <a:defRPr sz="50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Work in your group to write a business plan following the template and examples provided.</a:t>
            </a:r>
          </a:p>
        </p:txBody>
      </p:sp>
      <p:sp>
        <p:nvSpPr>
          <p:cNvPr id="203" name="@MushroomsInSchools"/>
          <p:cNvSpPr txBox="1"/>
          <p:nvPr/>
        </p:nvSpPr>
        <p:spPr>
          <a:xfrm>
            <a:off x="10447050" y="12868378"/>
            <a:ext cx="3489900" cy="5931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b">
            <a:normAutofit fontScale="100000" lnSpcReduction="0"/>
          </a:bodyPr>
          <a:lstStyle>
            <a:lvl1pPr algn="l" defTabSz="457200">
              <a:defRPr b="1" sz="2300">
                <a:solidFill>
                  <a:srgbClr val="C8824F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/>
            <a:r>
              <a:t>@MushroomsInSchools</a:t>
            </a:r>
          </a:p>
        </p:txBody>
      </p:sp>
      <p:sp>
        <p:nvSpPr>
          <p:cNvPr id="204" name="Line"/>
          <p:cNvSpPr/>
          <p:nvPr/>
        </p:nvSpPr>
        <p:spPr>
          <a:xfrm>
            <a:off x="29135" y="13228454"/>
            <a:ext cx="9988860" cy="1"/>
          </a:xfrm>
          <a:prstGeom prst="line">
            <a:avLst/>
          </a:prstGeom>
          <a:ln w="25400">
            <a:solidFill>
              <a:srgbClr val="C8824F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05" name="Line"/>
          <p:cNvSpPr/>
          <p:nvPr/>
        </p:nvSpPr>
        <p:spPr>
          <a:xfrm>
            <a:off x="14366005" y="13228454"/>
            <a:ext cx="9988860" cy="1"/>
          </a:xfrm>
          <a:prstGeom prst="line">
            <a:avLst/>
          </a:prstGeom>
          <a:ln w="25400">
            <a:solidFill>
              <a:srgbClr val="C8824F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Rectangle"/>
          <p:cNvSpPr/>
          <p:nvPr/>
        </p:nvSpPr>
        <p:spPr>
          <a:xfrm>
            <a:off x="-30340" y="-8166"/>
            <a:ext cx="24384001" cy="2487962"/>
          </a:xfrm>
          <a:prstGeom prst="rect">
            <a:avLst/>
          </a:prstGeom>
          <a:solidFill>
            <a:srgbClr val="C8824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DD665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208" name="Live Shark Tank"/>
          <p:cNvSpPr txBox="1"/>
          <p:nvPr/>
        </p:nvSpPr>
        <p:spPr>
          <a:xfrm>
            <a:off x="850014" y="3425451"/>
            <a:ext cx="8361364" cy="1485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defRPr sz="8000">
                <a:solidFill>
                  <a:srgbClr val="C8824F"/>
                </a:solidFill>
                <a:latin typeface="Open Sans Extrabold"/>
                <a:ea typeface="Open Sans Extrabold"/>
                <a:cs typeface="Open Sans Extrabold"/>
                <a:sym typeface="Open Sans Extrabold"/>
              </a:defRPr>
            </a:lvl1pPr>
          </a:lstStyle>
          <a:p>
            <a:pPr/>
            <a:r>
              <a:t>Live Shark Tank</a:t>
            </a:r>
          </a:p>
        </p:txBody>
      </p:sp>
      <p:sp>
        <p:nvSpPr>
          <p:cNvPr id="209" name="Teams will do the following:…"/>
          <p:cNvSpPr txBox="1"/>
          <p:nvPr/>
        </p:nvSpPr>
        <p:spPr>
          <a:xfrm>
            <a:off x="2370110" y="5702411"/>
            <a:ext cx="19583101" cy="39433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 defTabSz="457200">
              <a:lnSpc>
                <a:spcPct val="150000"/>
              </a:lnSpc>
              <a:defRPr sz="4033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t>Teams will do the following:</a:t>
            </a:r>
          </a:p>
          <a:p>
            <a:pPr lvl="2" algn="l" defTabSz="457200">
              <a:lnSpc>
                <a:spcPct val="150000"/>
              </a:lnSpc>
              <a:defRPr sz="4033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t>•Submit the business plan for evaluation</a:t>
            </a:r>
          </a:p>
          <a:p>
            <a:pPr lvl="2" algn="l" defTabSz="457200">
              <a:lnSpc>
                <a:spcPct val="150000"/>
              </a:lnSpc>
              <a:defRPr sz="4033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t>•Present their pitches to a group of judges</a:t>
            </a:r>
          </a:p>
          <a:p>
            <a:pPr lvl="2" algn="l" defTabSz="457200">
              <a:lnSpc>
                <a:spcPct val="150000"/>
              </a:lnSpc>
              <a:defRPr sz="4033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defRPr>
            </a:pPr>
            <a:r>
              <a:t>•Answer the judges questions</a:t>
            </a:r>
          </a:p>
        </p:txBody>
      </p:sp>
      <p:sp>
        <p:nvSpPr>
          <p:cNvPr id="210" name="@MushroomsInSchools"/>
          <p:cNvSpPr txBox="1"/>
          <p:nvPr/>
        </p:nvSpPr>
        <p:spPr>
          <a:xfrm>
            <a:off x="10447050" y="12868378"/>
            <a:ext cx="3489900" cy="5931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b">
            <a:normAutofit fontScale="100000" lnSpcReduction="0"/>
          </a:bodyPr>
          <a:lstStyle>
            <a:lvl1pPr algn="l" defTabSz="457200">
              <a:defRPr b="1" sz="2300">
                <a:solidFill>
                  <a:srgbClr val="C8824F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</a:lstStyle>
          <a:p>
            <a:pPr/>
            <a:r>
              <a:t>@MushroomsInSchools</a:t>
            </a:r>
          </a:p>
        </p:txBody>
      </p:sp>
      <p:sp>
        <p:nvSpPr>
          <p:cNvPr id="211" name="Line"/>
          <p:cNvSpPr/>
          <p:nvPr/>
        </p:nvSpPr>
        <p:spPr>
          <a:xfrm>
            <a:off x="29135" y="13228454"/>
            <a:ext cx="9988860" cy="1"/>
          </a:xfrm>
          <a:prstGeom prst="line">
            <a:avLst/>
          </a:prstGeom>
          <a:ln w="25400">
            <a:solidFill>
              <a:srgbClr val="C8824F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212" name="Line"/>
          <p:cNvSpPr/>
          <p:nvPr/>
        </p:nvSpPr>
        <p:spPr>
          <a:xfrm>
            <a:off x="14366005" y="13228454"/>
            <a:ext cx="9988860" cy="1"/>
          </a:xfrm>
          <a:prstGeom prst="line">
            <a:avLst/>
          </a:prstGeom>
          <a:ln w="25400">
            <a:solidFill>
              <a:srgbClr val="C8824F"/>
            </a:solidFill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21_BasicWhite">
  <a:themeElements>
    <a:clrScheme name="21_BasicWhite">
      <a:dk1>
        <a:srgbClr val="5E5E5E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